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351" r:id="rId6"/>
    <p:sldId id="269" r:id="rId7"/>
    <p:sldId id="349" r:id="rId8"/>
    <p:sldId id="350" r:id="rId9"/>
    <p:sldId id="262" r:id="rId10"/>
    <p:sldId id="265" r:id="rId11"/>
    <p:sldId id="355" r:id="rId12"/>
    <p:sldId id="356" r:id="rId13"/>
    <p:sldId id="342" r:id="rId14"/>
    <p:sldId id="341" r:id="rId15"/>
    <p:sldId id="343" r:id="rId16"/>
    <p:sldId id="344" r:id="rId17"/>
    <p:sldId id="345" r:id="rId18"/>
    <p:sldId id="346" r:id="rId19"/>
    <p:sldId id="347" r:id="rId20"/>
    <p:sldId id="348" r:id="rId21"/>
    <p:sldId id="352" r:id="rId22"/>
    <p:sldId id="353" r:id="rId23"/>
    <p:sldId id="304" r:id="rId24"/>
    <p:sldId id="354" r:id="rId25"/>
    <p:sldId id="357" r:id="rId26"/>
  </p:sldIdLst>
  <p:sldSz cx="9144000" cy="5143500" type="screen16x9"/>
  <p:notesSz cx="6858000" cy="9144000"/>
  <p:embeddedFontLst>
    <p:embeddedFont>
      <p:font typeface="Aldrich" panose="020B0604020202020204" charset="0"/>
      <p:regular r:id="rId28"/>
    </p:embeddedFont>
    <p:embeddedFont>
      <p:font typeface="Bai Jamjuree" panose="020B0604020202020204" charset="-34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57176C-1ED2-40DC-BA85-2AAFFFBF8148}">
  <a:tblStyle styleId="{8D57176C-1ED2-40DC-BA85-2AAFFFBF81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76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8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231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04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56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405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16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94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62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468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37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50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g13e437834e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9" name="Google Shape;4519;g13e437834e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g13e437834e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9" name="Google Shape;4519;g13e437834e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12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5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3e9dbcaf0c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13e9dbcaf0c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90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2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2_1_2"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3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39"/>
          <p:cNvSpPr txBox="1">
            <a:spLocks noGrp="1"/>
          </p:cNvSpPr>
          <p:nvPr>
            <p:ph type="title"/>
          </p:nvPr>
        </p:nvSpPr>
        <p:spPr>
          <a:xfrm>
            <a:off x="715500" y="1645975"/>
            <a:ext cx="2708700" cy="89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39"/>
          <p:cNvSpPr txBox="1">
            <a:spLocks noGrp="1"/>
          </p:cNvSpPr>
          <p:nvPr>
            <p:ph type="subTitle" idx="1"/>
          </p:nvPr>
        </p:nvSpPr>
        <p:spPr>
          <a:xfrm>
            <a:off x="715500" y="2576346"/>
            <a:ext cx="2708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9" name="Google Shape;1839;p39"/>
          <p:cNvGrpSpPr/>
          <p:nvPr/>
        </p:nvGrpSpPr>
        <p:grpSpPr>
          <a:xfrm rot="-5400000" flipH="1">
            <a:off x="3194861" y="792409"/>
            <a:ext cx="285266" cy="284718"/>
            <a:chOff x="432750" y="3302025"/>
            <a:chExt cx="217894" cy="217475"/>
          </a:xfrm>
        </p:grpSpPr>
        <p:sp>
          <p:nvSpPr>
            <p:cNvPr id="1840" name="Google Shape;1840;p39"/>
            <p:cNvSpPr/>
            <p:nvPr/>
          </p:nvSpPr>
          <p:spPr>
            <a:xfrm>
              <a:off x="436519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39"/>
          <p:cNvGrpSpPr/>
          <p:nvPr/>
        </p:nvGrpSpPr>
        <p:grpSpPr>
          <a:xfrm rot="10800000" flipH="1">
            <a:off x="357713" y="3647479"/>
            <a:ext cx="357454" cy="956304"/>
            <a:chOff x="357713" y="600975"/>
            <a:chExt cx="357454" cy="956304"/>
          </a:xfrm>
        </p:grpSpPr>
        <p:sp>
          <p:nvSpPr>
            <p:cNvPr id="1843" name="Google Shape;1843;p3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39"/>
          <p:cNvGrpSpPr/>
          <p:nvPr/>
        </p:nvGrpSpPr>
        <p:grpSpPr>
          <a:xfrm rot="10800000" flipH="1">
            <a:off x="4175371" y="4700177"/>
            <a:ext cx="793256" cy="182899"/>
            <a:chOff x="2685575" y="2835950"/>
            <a:chExt cx="433000" cy="99825"/>
          </a:xfrm>
        </p:grpSpPr>
        <p:sp>
          <p:nvSpPr>
            <p:cNvPr id="1848" name="Google Shape;1848;p3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9"/>
          <p:cNvGrpSpPr/>
          <p:nvPr/>
        </p:nvGrpSpPr>
        <p:grpSpPr>
          <a:xfrm rot="10800000" flipH="1">
            <a:off x="-736135" y="676229"/>
            <a:ext cx="1965289" cy="517060"/>
            <a:chOff x="3539975" y="3523525"/>
            <a:chExt cx="745925" cy="196250"/>
          </a:xfrm>
        </p:grpSpPr>
        <p:sp>
          <p:nvSpPr>
            <p:cNvPr id="1853" name="Google Shape;1853;p3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39"/>
          <p:cNvSpPr/>
          <p:nvPr/>
        </p:nvSpPr>
        <p:spPr>
          <a:xfrm rot="-5400000" flipH="1">
            <a:off x="1697102" y="65761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0" name="Google Shape;1870;p39"/>
          <p:cNvGrpSpPr/>
          <p:nvPr/>
        </p:nvGrpSpPr>
        <p:grpSpPr>
          <a:xfrm rot="10800000" flipH="1">
            <a:off x="8126152" y="382099"/>
            <a:ext cx="2019176" cy="2019176"/>
            <a:chOff x="1943325" y="-220375"/>
            <a:chExt cx="1298672" cy="1298672"/>
          </a:xfrm>
        </p:grpSpPr>
        <p:sp>
          <p:nvSpPr>
            <p:cNvPr id="1871" name="Google Shape;1871;p3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9"/>
          <p:cNvGrpSpPr/>
          <p:nvPr/>
        </p:nvGrpSpPr>
        <p:grpSpPr>
          <a:xfrm rot="10800000" flipH="1">
            <a:off x="6557650" y="4369421"/>
            <a:ext cx="4000413" cy="3175881"/>
            <a:chOff x="5207925" y="-1994879"/>
            <a:chExt cx="4000413" cy="3175881"/>
          </a:xfrm>
        </p:grpSpPr>
        <p:sp>
          <p:nvSpPr>
            <p:cNvPr id="1920" name="Google Shape;1920;p3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>
            <a:spLocks noGrp="1"/>
          </p:cNvSpPr>
          <p:nvPr>
            <p:ph type="title" hasCustomPrompt="1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1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4"/>
          <p:cNvSpPr txBox="1">
            <a:spLocks noGrp="1"/>
          </p:cNvSpPr>
          <p:nvPr>
            <p:ph type="subTitle" idx="2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4"/>
          <p:cNvSpPr txBox="1">
            <a:spLocks noGrp="1"/>
          </p:cNvSpPr>
          <p:nvPr>
            <p:ph type="title" idx="3" hasCustomPrompt="1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7" name="Google Shape;607;p14"/>
          <p:cNvSpPr txBox="1">
            <a:spLocks noGrp="1"/>
          </p:cNvSpPr>
          <p:nvPr>
            <p:ph type="subTitle" idx="4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4"/>
          <p:cNvSpPr txBox="1">
            <a:spLocks noGrp="1"/>
          </p:cNvSpPr>
          <p:nvPr>
            <p:ph type="subTitle" idx="5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4"/>
          <p:cNvSpPr txBox="1">
            <a:spLocks noGrp="1"/>
          </p:cNvSpPr>
          <p:nvPr>
            <p:ph type="title" idx="6" hasCustomPrompt="1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7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4"/>
          <p:cNvSpPr txBox="1">
            <a:spLocks noGrp="1"/>
          </p:cNvSpPr>
          <p:nvPr>
            <p:ph type="subTitle" idx="8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4"/>
          <p:cNvSpPr txBox="1">
            <a:spLocks noGrp="1"/>
          </p:cNvSpPr>
          <p:nvPr>
            <p:ph type="title" idx="9" hasCustomPrompt="1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3" name="Google Shape;613;p14"/>
          <p:cNvSpPr txBox="1">
            <a:spLocks noGrp="1"/>
          </p:cNvSpPr>
          <p:nvPr>
            <p:ph type="subTitle" idx="13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4"/>
          <p:cNvSpPr txBox="1">
            <a:spLocks noGrp="1"/>
          </p:cNvSpPr>
          <p:nvPr>
            <p:ph type="subTitle" idx="14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4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6" name="Google Shape;616;p14"/>
          <p:cNvSpPr txBox="1">
            <a:spLocks noGrp="1"/>
          </p:cNvSpPr>
          <p:nvPr>
            <p:ph type="title" idx="16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7" name="Google Shape;617;p14"/>
          <p:cNvSpPr txBox="1">
            <a:spLocks noGrp="1"/>
          </p:cNvSpPr>
          <p:nvPr>
            <p:ph type="title" idx="17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1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619" name="Google Shape;619;p1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622" name="Google Shape;622;p1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4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627" name="Google Shape;627;p1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4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676" name="Google Shape;676;p1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2_1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rot="10800000" flipH="1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rot="10800000" flipH="1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rot="10800000" flipH="1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rot="10800000" flipH="1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rot="10800000" flipH="1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rot="10800000" flipH="1">
            <a:off x="3819050" y="3824417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78" r:id="rId7"/>
    <p:sldLayoutId id="2147483679" r:id="rId8"/>
    <p:sldLayoutId id="2147483680" r:id="rId9"/>
    <p:sldLayoutId id="2147483685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nnfifa/project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4Fd1-EtTf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5800" dirty="0"/>
              <a:t>Quiz football</a:t>
            </a:r>
            <a:br>
              <a:rPr lang="en" sz="5800" dirty="0"/>
            </a:br>
            <a:r>
              <a:rPr lang="en" sz="5050" dirty="0">
                <a:solidFill>
                  <a:schemeClr val="dk2"/>
                </a:solidFill>
              </a:rPr>
              <a:t>Project</a:t>
            </a:r>
            <a:br>
              <a:rPr lang="en" sz="5050" dirty="0">
                <a:solidFill>
                  <a:schemeClr val="dk2"/>
                </a:solidFill>
              </a:rPr>
            </a:br>
            <a:endParaRPr sz="505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3027348" y="3562051"/>
            <a:ext cx="6647100" cy="84787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400" dirty="0"/>
              <a:t>นายคุณานนท์ สุวรรณวงษ์ </a:t>
            </a:r>
            <a:r>
              <a:rPr lang="en-US" sz="1400" dirty="0"/>
              <a:t>6530300058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400" dirty="0"/>
              <a:t>เสนอ อาจารย์ กุลวดี สมบูรณ์วิวัฒน์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391452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25749F-F777-8964-D41D-E23EF5D39D5E}"/>
              </a:ext>
            </a:extLst>
          </p:cNvPr>
          <p:cNvSpPr txBox="1"/>
          <p:nvPr/>
        </p:nvSpPr>
        <p:spPr>
          <a:xfrm>
            <a:off x="1796748" y="3006635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Fundamentals II  03603112-65</a:t>
            </a:r>
            <a:endParaRPr lang="th-TH" dirty="0">
              <a:solidFill>
                <a:schemeClr val="bg1"/>
              </a:solidFill>
              <a:latin typeface="Bai Jamjuree" panose="020B0604020202020204" charset="-34"/>
              <a:cs typeface="Bai Jamjuree" panose="020B060402020202020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977922" y="1149046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139231" y="1672363"/>
            <a:ext cx="4851205" cy="157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เริ่มแรก </a:t>
            </a:r>
            <a:r>
              <a:rPr lang="en-US" dirty="0"/>
              <a:t>Import </a:t>
            </a:r>
            <a:r>
              <a:rPr lang="en-US" dirty="0" err="1"/>
              <a:t>java.awt.event</a:t>
            </a:r>
            <a:r>
              <a:rPr lang="en-US" dirty="0"/>
              <a:t>.*, import </a:t>
            </a:r>
            <a:r>
              <a:rPr lang="en-US" dirty="0" err="1"/>
              <a:t>java.awt</a:t>
            </a:r>
            <a:r>
              <a:rPr lang="en-US" dirty="0"/>
              <a:t>.*,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 javax.swing.*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สร้างคลาสชื่อ </a:t>
            </a:r>
            <a:r>
              <a:rPr lang="en-US" dirty="0"/>
              <a:t>Quiz </a:t>
            </a:r>
            <a:r>
              <a:rPr lang="th-TH" dirty="0"/>
              <a:t>โดย </a:t>
            </a:r>
            <a:r>
              <a:rPr lang="en-US" dirty="0"/>
              <a:t>implement ActionListener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ประกาศ</a:t>
            </a:r>
            <a:r>
              <a:rPr lang="en-US" dirty="0"/>
              <a:t> array string </a:t>
            </a:r>
            <a:r>
              <a:rPr lang="th-TH" dirty="0"/>
              <a:t>ที่จะเก็บคำถามทั้งหมดที่ต้องการถาม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ประกาศ</a:t>
            </a:r>
            <a:r>
              <a:rPr lang="en-US" dirty="0"/>
              <a:t> string </a:t>
            </a:r>
            <a:r>
              <a:rPr lang="th-TH" dirty="0"/>
              <a:t>คำตอบสำหรับคำถามที่มี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ประกาศ </a:t>
            </a:r>
            <a:r>
              <a:rPr lang="en-US" dirty="0"/>
              <a:t> array char </a:t>
            </a:r>
            <a:r>
              <a:rPr lang="th-TH" dirty="0"/>
              <a:t>ที่เป็น </a:t>
            </a:r>
            <a:r>
              <a:rPr lang="en-US" dirty="0"/>
              <a:t>array </a:t>
            </a:r>
            <a:r>
              <a:rPr lang="th-TH" dirty="0"/>
              <a:t>ของอักขระ </a:t>
            </a:r>
            <a:r>
              <a:rPr lang="en-US" dirty="0"/>
              <a:t>A B C D</a:t>
            </a:r>
            <a:endParaRPr lang="th-TH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15DAB-D006-F300-9E0E-BD6BAE196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9993"/>
            <a:ext cx="3797203" cy="286172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977922" y="1149046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587799" y="1616816"/>
            <a:ext cx="5493379" cy="2377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-</a:t>
            </a:r>
            <a:r>
              <a:rPr lang="th-TH" dirty="0"/>
              <a:t>   เป็นการประกาศตัวแปรและส่วนประกอบ </a:t>
            </a:r>
            <a:r>
              <a:rPr lang="en-US" dirty="0"/>
              <a:t>GUI </a:t>
            </a:r>
            <a:r>
              <a:rPr lang="th-TH" dirty="0"/>
              <a:t>ต่างๆ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-   char guess  ,  char answer</a:t>
            </a:r>
            <a:r>
              <a:rPr lang="th-TH" dirty="0"/>
              <a:t> ใช้เพื่อเก็บการเดาของผู้ใช้และคำตอบที่ถูกต้อง ตามลำดับ สำหรับคำถามแต่ละข้อในแบบทดสอบ</a:t>
            </a:r>
          </a:p>
          <a:p>
            <a:pPr marL="0" lvl="0" indent="0" algn="l"/>
            <a:endParaRPr lang="th-TH" dirty="0"/>
          </a:p>
          <a:p>
            <a:pPr marL="0" lvl="0" indent="0" algn="l"/>
            <a:r>
              <a:rPr lang="en-US" dirty="0"/>
              <a:t>-   int index  , int </a:t>
            </a:r>
            <a:r>
              <a:rPr lang="en-US" dirty="0" err="1"/>
              <a:t>correct_guesses</a:t>
            </a:r>
            <a:r>
              <a:rPr lang="en-US" dirty="0"/>
              <a:t> , int total_questions</a:t>
            </a:r>
            <a:r>
              <a:rPr lang="th-TH" dirty="0"/>
              <a:t> ใช้เพื่อติดตามจำนวนคำถามปัจจุบัน และจำนวนคำถามทั้งหมด ตามลำดับ</a:t>
            </a:r>
            <a:r>
              <a:rPr lang="en-US" dirty="0"/>
              <a:t> 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-   int second </a:t>
            </a:r>
            <a:r>
              <a:rPr lang="th-TH" dirty="0"/>
              <a:t>ใช้เป็นตัวจับเวลาสำหรับคำถามแต่ละข้อในแบบทดสอบ โดยแต่ละคำถามมีเวลาตอบ 10 วินาทีก่อนที่จะไปยังคำถามถัดไป</a:t>
            </a:r>
            <a:r>
              <a:rPr lang="en-US" dirty="0"/>
              <a:t>  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CFA291-6DDE-96FB-9139-0CC66DF29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2364"/>
            <a:ext cx="3374448" cy="21576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46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977922" y="1149046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483096" y="1611125"/>
            <a:ext cx="5716745" cy="2157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Tx/>
              <a:buChar char="-"/>
            </a:pPr>
            <a:r>
              <a:rPr lang="en-US" dirty="0" err="1"/>
              <a:t>JFrame</a:t>
            </a:r>
            <a:r>
              <a:rPr lang="en-US" dirty="0"/>
              <a:t> </a:t>
            </a:r>
            <a:r>
              <a:rPr lang="th-TH" dirty="0"/>
              <a:t>ใช้เป็นหน้าต่างหลักสำหรับแบบทดสอบโดยมีส่วนประกอบ </a:t>
            </a:r>
            <a:r>
              <a:rPr lang="en-US" dirty="0"/>
              <a:t>GUI </a:t>
            </a:r>
            <a:r>
              <a:rPr lang="th-TH" dirty="0"/>
              <a:t>อื่นๆ เพิ่มเข้ามา</a:t>
            </a:r>
          </a:p>
          <a:p>
            <a:pPr marL="285750" lvl="0" indent="-285750" algn="l">
              <a:buFontTx/>
              <a:buChar char="-"/>
            </a:pPr>
            <a:r>
              <a:rPr lang="en-US" dirty="0" err="1"/>
              <a:t>JTextField</a:t>
            </a:r>
            <a:r>
              <a:rPr lang="en-US" dirty="0"/>
              <a:t> </a:t>
            </a:r>
            <a:r>
              <a:rPr lang="th-TH" dirty="0"/>
              <a:t>ใช้เพื่อแสดงเลขคำถามปัจจุบัน</a:t>
            </a:r>
          </a:p>
          <a:p>
            <a:pPr marL="285750" lvl="0" indent="-285750" algn="l">
              <a:buFontTx/>
              <a:buChar char="-"/>
            </a:pPr>
            <a:r>
              <a:rPr lang="en-US" dirty="0" err="1"/>
              <a:t>JTextArea</a:t>
            </a:r>
            <a:r>
              <a:rPr lang="en-US" dirty="0"/>
              <a:t> </a:t>
            </a:r>
            <a:r>
              <a:rPr lang="th-TH" dirty="0"/>
              <a:t>ใช้เพื่อแสดงข้อความคำถาม</a:t>
            </a:r>
          </a:p>
          <a:p>
            <a:pPr marL="285750" lvl="0" indent="-285750" algn="l">
              <a:buFontTx/>
              <a:buChar char="-"/>
            </a:pPr>
            <a:r>
              <a:rPr lang="en-US" dirty="0" err="1"/>
              <a:t>JButton</a:t>
            </a:r>
            <a:r>
              <a:rPr lang="en-US" dirty="0"/>
              <a:t> </a:t>
            </a:r>
            <a:r>
              <a:rPr lang="en-US" dirty="0" err="1"/>
              <a:t>buttonA</a:t>
            </a:r>
            <a:r>
              <a:rPr lang="en-US" dirty="0"/>
              <a:t>, </a:t>
            </a:r>
            <a:r>
              <a:rPr lang="en-US" dirty="0" err="1"/>
              <a:t>buttonB</a:t>
            </a:r>
            <a:r>
              <a:rPr lang="en-US" dirty="0"/>
              <a:t>, </a:t>
            </a:r>
            <a:r>
              <a:rPr lang="en-US" dirty="0" err="1"/>
              <a:t>buttonC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 err="1"/>
              <a:t>buttonD</a:t>
            </a:r>
            <a:r>
              <a:rPr lang="en-US" dirty="0"/>
              <a:t> </a:t>
            </a:r>
            <a:r>
              <a:rPr lang="th-TH" dirty="0"/>
              <a:t>ใช้เพื่อแสดงตัวเลือกคำตอบสำหรับแต่ละคำถามและสามารถกดเลือกได้</a:t>
            </a:r>
          </a:p>
          <a:p>
            <a:pPr marL="285750" lvl="0" indent="-285750" algn="l">
              <a:buFontTx/>
              <a:buChar char="-"/>
            </a:pPr>
            <a:r>
              <a:rPr lang="en-US" dirty="0" err="1"/>
              <a:t>JLabel</a:t>
            </a:r>
            <a:r>
              <a:rPr lang="en-US" dirty="0"/>
              <a:t> </a:t>
            </a:r>
            <a:r>
              <a:rPr lang="en-US" dirty="0" err="1"/>
              <a:t>answer_labelA</a:t>
            </a:r>
            <a:r>
              <a:rPr lang="en-US" dirty="0"/>
              <a:t>, </a:t>
            </a:r>
            <a:r>
              <a:rPr lang="en-US" dirty="0" err="1"/>
              <a:t>answer_labelB</a:t>
            </a:r>
            <a:r>
              <a:rPr lang="en-US" dirty="0"/>
              <a:t>, </a:t>
            </a:r>
            <a:r>
              <a:rPr lang="en-US" dirty="0" err="1"/>
              <a:t>answer_labelC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 err="1"/>
              <a:t>answer_labelD</a:t>
            </a:r>
            <a:r>
              <a:rPr lang="en-US" dirty="0"/>
              <a:t> </a:t>
            </a:r>
            <a:r>
              <a:rPr lang="th-TH" dirty="0"/>
              <a:t>ใช้เพื่อแสดงข้อความที่เป็นคำตอบทของคำถามในข้อปัจจุบัน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F0EA4-67BC-F3ED-7B89-CA08AB7F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" y="1255698"/>
            <a:ext cx="3357454" cy="25742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793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734838" y="2094069"/>
            <a:ext cx="4221272" cy="159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เซ็ต ขนาด สี ของ</a:t>
            </a:r>
            <a:r>
              <a:rPr lang="en-US" dirty="0"/>
              <a:t> GUI </a:t>
            </a:r>
            <a:r>
              <a:rPr lang="th-TH" dirty="0"/>
              <a:t>และเซ็ตไม่ให้สามารถปรับขนาดของ </a:t>
            </a:r>
            <a:r>
              <a:rPr lang="en-US" dirty="0"/>
              <a:t>frame </a:t>
            </a:r>
            <a:r>
              <a:rPr lang="th-TH" dirty="0"/>
              <a:t>ได้ฃ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สร้างช่องข้อความที่จะเอาไว้แสดวงตัวเลขของคำถาม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สร้างช่องที่เอาไว้แสดงคำถาม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F5950-1BAF-B09E-6276-6233E88E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" y="250079"/>
            <a:ext cx="4602249" cy="424542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24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6031" y="1229418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076409" y="1830283"/>
            <a:ext cx="4446357" cy="1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สร้างปุ่มกดคำตอบ </a:t>
            </a:r>
            <a:r>
              <a:rPr lang="en-US" dirty="0"/>
              <a:t>“A”,”B”,”C”,”D” </a:t>
            </a:r>
            <a:r>
              <a:rPr lang="th-TH" dirty="0"/>
              <a:t>วางตำแหน่งเป็นแนวตั้งตามลำดับ และเซ็ตขนาดของปุ่มกด เซ็ดฟ้อนท์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algn="l"/>
            <a:endParaRPr lang="en-US" dirty="0"/>
          </a:p>
          <a:p>
            <a:pPr marL="0" lvl="0" indent="0" algn="l"/>
            <a:endParaRPr lang="en-US" dirty="0"/>
          </a:p>
          <a:p>
            <a:pPr marL="0" lvl="0" indent="0" algn="l"/>
            <a:endParaRPr lang="th-TH"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A6F3-2128-4D60-CFA7-913831652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" y="260235"/>
            <a:ext cx="3901567" cy="41583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9076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000" y="1314662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592384" y="192705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เซ็ตค่าคำตอบของช้อย </a:t>
            </a:r>
            <a:r>
              <a:rPr lang="en-US" dirty="0"/>
              <a:t>A,B,C,D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เซ็ตให้คำตอบเป็นสีเขียวทั้ง </a:t>
            </a:r>
            <a:r>
              <a:rPr lang="en-US" dirty="0"/>
              <a:t> 4 </a:t>
            </a:r>
            <a:r>
              <a:rPr lang="th-TH" dirty="0"/>
              <a:t>คำตอบ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B2A0-7877-97AE-D646-C4B937EC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" y="566772"/>
            <a:ext cx="4419349" cy="354526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939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517997" y="2157932"/>
            <a:ext cx="5006663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 </a:t>
            </a:r>
            <a:r>
              <a:rPr lang="th-TH" dirty="0"/>
              <a:t>คือการเพิ่มเฟรมของ </a:t>
            </a:r>
            <a:r>
              <a:rPr lang="en-US" dirty="0" err="1"/>
              <a:t>Textarea</a:t>
            </a:r>
            <a:r>
              <a:rPr lang="en-US" dirty="0"/>
              <a:t>, </a:t>
            </a:r>
            <a:r>
              <a:rPr lang="en-US" dirty="0" err="1"/>
              <a:t>Textfield</a:t>
            </a:r>
            <a:r>
              <a:rPr lang="en-US" dirty="0"/>
              <a:t>, </a:t>
            </a:r>
            <a:r>
              <a:rPr lang="en-US" dirty="0" err="1"/>
              <a:t>answer_label</a:t>
            </a:r>
            <a:r>
              <a:rPr lang="en-US" dirty="0"/>
              <a:t> A-D,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Button A-D, 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D04A9-CA81-E0B2-DFA3-21218ECA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8650"/>
            <a:ext cx="3316455" cy="37561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657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6074495" y="1160120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075206" y="1618692"/>
            <a:ext cx="4941949" cy="256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- </a:t>
            </a:r>
            <a:r>
              <a:rPr lang="th-TH" dirty="0"/>
              <a:t> คำสั่ง </a:t>
            </a:r>
            <a:r>
              <a:rPr lang="en-US" dirty="0"/>
              <a:t>if </a:t>
            </a:r>
            <a:r>
              <a:rPr lang="th-TH" dirty="0"/>
              <a:t>จะตรวจสอบว่าดัชนีของคำถามปัจจุบันมากกว่าหรือเท่ากับจำนวนคำถามทั้งหมดหรือไม่ หากเป็นกรณีนี้ วิธีการจะสิ้นสุดลงโดยไม่ต้องทำอะไรอีก</a:t>
            </a:r>
          </a:p>
          <a:p>
            <a:pPr marL="0" lvl="0" indent="0" algn="l"/>
            <a:r>
              <a:rPr lang="en-US" dirty="0"/>
              <a:t>-</a:t>
            </a:r>
            <a:r>
              <a:rPr lang="th-TH" dirty="0"/>
              <a:t>  ถ้าคำสั่ง </a:t>
            </a:r>
            <a:r>
              <a:rPr lang="en-US" dirty="0"/>
              <a:t>if </a:t>
            </a:r>
            <a:r>
              <a:rPr lang="th-TH" dirty="0"/>
              <a:t>เป็นเท็จ บล็อก </a:t>
            </a:r>
            <a:r>
              <a:rPr lang="en-US" dirty="0"/>
              <a:t>else </a:t>
            </a:r>
            <a:r>
              <a:rPr lang="th-TH" dirty="0"/>
              <a:t>จะถูกดำเนินการ ข้อความของ</a:t>
            </a:r>
            <a:r>
              <a:rPr lang="th-TH" dirty="0" err="1"/>
              <a:t>ฟิ</a:t>
            </a:r>
            <a:r>
              <a:rPr lang="th-TH" dirty="0"/>
              <a:t>ลด์ข้อความเพื่อแสดงหมายเลขคำถามปัจจุบัน </a:t>
            </a:r>
          </a:p>
          <a:p>
            <a:pPr marL="0" lvl="0" indent="0" algn="l"/>
            <a:r>
              <a:rPr lang="th-TH" dirty="0"/>
              <a:t>(ดัชนี + 1) ของ </a:t>
            </a:r>
            <a:r>
              <a:rPr lang="en-US" dirty="0" err="1"/>
              <a:t>Textarea</a:t>
            </a:r>
            <a:r>
              <a:rPr lang="en-US" dirty="0"/>
              <a:t> </a:t>
            </a:r>
            <a:r>
              <a:rPr lang="th-TH" dirty="0"/>
              <a:t>เพื่อแสดงข้อความของคำถามปัจจุบัน ซึ่งเก็บไว้ในอาร์เรย์ที่เรียกว่า คำถาม</a:t>
            </a:r>
            <a:endParaRPr lang="en-US" dirty="0"/>
          </a:p>
          <a:p>
            <a:pPr marL="0" lvl="0" indent="0" algn="l"/>
            <a:r>
              <a:rPr lang="en-US" dirty="0"/>
              <a:t>-  </a:t>
            </a:r>
            <a:r>
              <a:rPr lang="en-US" dirty="0" err="1"/>
              <a:t>answer_label</a:t>
            </a:r>
            <a:r>
              <a:rPr lang="en-US" dirty="0"/>
              <a:t> </a:t>
            </a:r>
            <a:r>
              <a:rPr lang="th-TH" dirty="0"/>
              <a:t>สี่รายการเพื่อแสดงตัวเลือกคำตอบสำหรับคำถามปัจจุบัน โดยแต่ละแถวของอาร์เรย์จะมีตัวเลือกคำตอบสี่ตัวเลือกสำหรับคำถามเดียว</a:t>
            </a:r>
          </a:p>
          <a:p>
            <a:pPr marL="0" lvl="0" indent="0" algn="l"/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ABEC8-11C9-BCC3-8455-F86E2E95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1035"/>
            <a:ext cx="4075206" cy="32526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23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000" y="1140158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3263801" y="1677724"/>
            <a:ext cx="5164399" cy="215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อย่างแรกทำให้ปุ่มทั้งหมดถูกปิดไว้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/>
            <a:r>
              <a:rPr lang="en-US" dirty="0"/>
              <a:t>-</a:t>
            </a:r>
            <a:r>
              <a:rPr lang="th-TH" dirty="0"/>
              <a:t>   โค้ดที่เหลือจะตรวจสอบว่าผู้ใช้คลิกปุ่มใดโดยใช้เมธอด </a:t>
            </a:r>
            <a:r>
              <a:rPr lang="en-US" dirty="0" err="1"/>
              <a:t>getSource</a:t>
            </a:r>
            <a:r>
              <a:rPr lang="en-US" dirty="0"/>
              <a:t>() </a:t>
            </a:r>
            <a:r>
              <a:rPr lang="th-TH" dirty="0"/>
              <a:t>ของคลาส </a:t>
            </a:r>
            <a:r>
              <a:rPr lang="en-US" dirty="0" err="1"/>
              <a:t>ActionEvent</a:t>
            </a:r>
            <a:r>
              <a:rPr lang="en-US" dirty="0"/>
              <a:t> </a:t>
            </a:r>
            <a:r>
              <a:rPr lang="th-TH" dirty="0"/>
              <a:t>ขึ้นอยู่กับปุ่มที่คลิก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/>
            <a:r>
              <a:rPr lang="en-US" dirty="0"/>
              <a:t>-</a:t>
            </a:r>
            <a:r>
              <a:rPr lang="th-TH" dirty="0"/>
              <a:t>   จากนั้นจะตรวจสอบว่าคำตอบที่เลือกตรงกับคำตอบที่ถูกต้องสำหรับคำถามหรือไม่ (ซึ่งเก็บไว้ในอาร์เรย์คำตอบที่ </a:t>
            </a:r>
            <a:r>
              <a:rPr lang="en-US" dirty="0"/>
              <a:t>index</a:t>
            </a:r>
            <a:r>
              <a:rPr lang="th-TH" dirty="0"/>
              <a:t>)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6C98C-D74C-E968-5124-9790E4A6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28" y="0"/>
            <a:ext cx="3082295" cy="5143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3374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200" y="1228421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572199" y="1831280"/>
            <a:ext cx="4387499" cy="1876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dirty="0"/>
              <a:t>-</a:t>
            </a:r>
            <a:r>
              <a:rPr lang="th-TH" dirty="0"/>
              <a:t>   อย่างแรกทำให้ปุ่มทั้งหมดถูกปิดไว้</a:t>
            </a:r>
          </a:p>
          <a:p>
            <a:pPr marL="0" indent="0" algn="l"/>
            <a:endParaRPr lang="th-TH" dirty="0"/>
          </a:p>
          <a:p>
            <a:pPr marL="0" indent="0" algn="l"/>
            <a:r>
              <a:rPr lang="en-US" dirty="0"/>
              <a:t>-</a:t>
            </a:r>
            <a:r>
              <a:rPr lang="th-TH" dirty="0"/>
              <a:t>   ถัดไปตรวจสอบว่าคำตอบที่ถูกต้องสำหรับคำถาม</a:t>
            </a:r>
          </a:p>
          <a:p>
            <a:pPr marL="0" indent="0" algn="l"/>
            <a:r>
              <a:rPr lang="th-TH" dirty="0"/>
              <a:t>ปัจจุบันไม่ใช่ </a:t>
            </a:r>
            <a:r>
              <a:rPr lang="en-US" dirty="0"/>
              <a:t>‘A’ , ‘B’, ’C’, ’D’</a:t>
            </a:r>
            <a:r>
              <a:rPr lang="th-TH" dirty="0"/>
              <a:t> สีของคำตอบจะเปลี่ยนเป็นสีแดง และคำตอบที่ถูกต้องยังคงเป็นสีเขียว</a:t>
            </a:r>
          </a:p>
          <a:p>
            <a:pPr marL="0" indent="0" algn="l"/>
            <a:endParaRPr lang="th-TH" dirty="0"/>
          </a:p>
          <a:p>
            <a:pPr marL="0" indent="0" algn="l"/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1BCFB-A486-7F64-8B7E-7EC3A18D8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5792"/>
            <a:ext cx="4387499" cy="340722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5824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3218362" y="22760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outline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857424" y="439115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9B466E-FD62-B441-AD74-EE96C30B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07" y="877110"/>
            <a:ext cx="2552097" cy="2224589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D6B42E-38B8-E3FB-7B5A-0DAF6F5A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80" y="877110"/>
            <a:ext cx="2664138" cy="2224589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E0C989-3766-746A-1C78-395E607D1B35}"/>
              </a:ext>
            </a:extLst>
          </p:cNvPr>
          <p:cNvSpPr txBox="1"/>
          <p:nvPr/>
        </p:nvSpPr>
        <p:spPr>
          <a:xfrm>
            <a:off x="1124328" y="3310544"/>
            <a:ext cx="6895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เค้าโครง </a:t>
            </a:r>
            <a:r>
              <a:rPr lang="en-US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UI </a:t>
            </a:r>
          </a:p>
          <a:p>
            <a:endParaRPr lang="en-US" dirty="0">
              <a:solidFill>
                <a:schemeClr val="bg1"/>
              </a:solidFill>
              <a:latin typeface="Bai Jamjuree" panose="020B0604020202020204" charset="-34"/>
              <a:cs typeface="Bai Jamjuree" panose="020B0604020202020204" charset="-34"/>
            </a:endParaRPr>
          </a:p>
          <a:p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หน้าแรกจะเป็น หน้าปกมีปุ่มที่เขียนว่า </a:t>
            </a:r>
            <a:r>
              <a:rPr lang="en-US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“ Start “ </a:t>
            </a:r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เมื่อกดแล้วจะเข้าไปทำแบบทดสอบ </a:t>
            </a:r>
          </a:p>
          <a:p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หน้าแบบทดสอบจะประกอบด้วย เลขข้อที่ทำอยู่อยู่ด้านบนสุด</a:t>
            </a:r>
          </a:p>
          <a:p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มีคำถามอยู่ใต้เลขข้อ มีคำตอบ </a:t>
            </a:r>
            <a:r>
              <a:rPr lang="en-US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4 </a:t>
            </a:r>
            <a:r>
              <a:rPr lang="th-TH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ตัวเลือก ตามดังรูป</a:t>
            </a:r>
          </a:p>
          <a:p>
            <a:endParaRPr lang="th-TH" dirty="0">
              <a:solidFill>
                <a:schemeClr val="bg1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000" y="118511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Quiz.java</a:t>
            </a:r>
            <a:endParaRPr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297604" y="1745621"/>
            <a:ext cx="4630011" cy="1861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th-TH" dirty="0"/>
              <a:t>   เพิ่มตัวจับเวลาให้กับ </a:t>
            </a:r>
            <a:r>
              <a:rPr lang="en-US" dirty="0"/>
              <a:t>Method Action Performed</a:t>
            </a:r>
          </a:p>
          <a:p>
            <a:pPr marL="0" lvl="0" indent="0" algn="l"/>
            <a:r>
              <a:rPr lang="th-TH" dirty="0"/>
              <a:t>หลังจากที่ </a:t>
            </a:r>
            <a:r>
              <a:rPr lang="en-US" dirty="0"/>
              <a:t>reset </a:t>
            </a:r>
            <a:r>
              <a:rPr lang="th-TH" dirty="0"/>
              <a:t>ตัวแปรและคำตอบ โค้ดหยุดชั่วคราวประเภท </a:t>
            </a:r>
            <a:r>
              <a:rPr lang="en-US" dirty="0"/>
              <a:t>Timer </a:t>
            </a:r>
            <a:r>
              <a:rPr lang="th-TH" dirty="0"/>
              <a:t>โดยตั้งค่าเมธอด </a:t>
            </a:r>
            <a:r>
              <a:rPr lang="en-US" dirty="0" err="1"/>
              <a:t>setRepeats</a:t>
            </a:r>
            <a:r>
              <a:rPr lang="en-US" dirty="0"/>
              <a:t> </a:t>
            </a:r>
            <a:r>
              <a:rPr lang="th-TH" dirty="0"/>
              <a:t>เป็น </a:t>
            </a:r>
            <a:r>
              <a:rPr lang="en-US" dirty="0"/>
              <a:t>False </a:t>
            </a:r>
            <a:r>
              <a:rPr lang="th-TH" dirty="0"/>
              <a:t>ซึ่งหมายความว่าตัวจับเวลาจะทำงานเพียงครั้งเดียว</a:t>
            </a:r>
            <a:endParaRPr dirty="0"/>
          </a:p>
        </p:txBody>
      </p:sp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4E5E-7185-6488-DAD3-F2F38CA1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" y="194921"/>
            <a:ext cx="4181747" cy="42889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5078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625447" y="189440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Main.java</a:t>
            </a:r>
            <a:endParaRPr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674044" y="209729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7063257" y="145536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288519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643224" y="1512457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Main.java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96" name="Google Shape;2996;p70"/>
          <p:cNvSpPr txBox="1">
            <a:spLocks noGrp="1"/>
          </p:cNvSpPr>
          <p:nvPr>
            <p:ph type="subTitle" idx="1"/>
          </p:nvPr>
        </p:nvSpPr>
        <p:spPr>
          <a:xfrm>
            <a:off x="4780698" y="1965482"/>
            <a:ext cx="4184708" cy="1699262"/>
          </a:xfrm>
          <a:prstGeom prst="rect">
            <a:avLst/>
          </a:prstGeom>
        </p:spPr>
        <p:txBody>
          <a:bodyPr spcFirstLastPara="1" wrap="square" lIns="91425" tIns="91425" rIns="155425" bIns="91425" anchor="t" anchorCtr="0">
            <a:noAutofit/>
          </a:bodyPr>
          <a:lstStyle/>
          <a:p>
            <a:pPr marL="0" lvl="0" indent="0" algn="l"/>
            <a:r>
              <a:rPr lang="th-TH" dirty="0"/>
              <a:t>เมื่อคุณเรียกใช้คลาสหลัก มันจะสร้างอิน</a:t>
            </a:r>
            <a:r>
              <a:rPr lang="th-TH" dirty="0" err="1"/>
              <a:t>สแ</a:t>
            </a:r>
            <a:r>
              <a:rPr lang="th-TH" dirty="0"/>
              <a:t>ตน</a:t>
            </a:r>
            <a:r>
              <a:rPr lang="th-TH" dirty="0" err="1"/>
              <a:t>ซ์ข</a:t>
            </a:r>
            <a:r>
              <a:rPr lang="th-TH" dirty="0"/>
              <a:t>องคลาสหัวเรื่อง ซึ่งจะสร้างหน้าต่างที่มีปุ่ม "เริ่ม" และหากคุณคลิกปุ่ม "เริ่ม" ระบบจะสร้างตัวอย่างใหม่ของคลาสแบบทดสอบ ซึ่งจะเป็นการเริ่มแบบทดสอบ</a:t>
            </a:r>
            <a:endParaRPr dirty="0"/>
          </a:p>
        </p:txBody>
      </p:sp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BA2C-A23A-1C11-5EB9-942B99E8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0895"/>
            <a:ext cx="4638890" cy="24817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203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106"/>
          <p:cNvSpPr txBox="1">
            <a:spLocks noGrp="1"/>
          </p:cNvSpPr>
          <p:nvPr>
            <p:ph type="title"/>
          </p:nvPr>
        </p:nvSpPr>
        <p:spPr>
          <a:xfrm>
            <a:off x="709769" y="1517498"/>
            <a:ext cx="2708700" cy="89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Output</a:t>
            </a:r>
            <a:endParaRPr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527" name="Google Shape;4527;p106"/>
          <p:cNvSpPr txBox="1">
            <a:spLocks noGrp="1"/>
          </p:cNvSpPr>
          <p:nvPr>
            <p:ph type="subTitle" idx="1"/>
          </p:nvPr>
        </p:nvSpPr>
        <p:spPr>
          <a:xfrm>
            <a:off x="709769" y="2213635"/>
            <a:ext cx="3706482" cy="287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ส่วนของการแสดงผล เมื่อรันโปรแกรมจะเจอหน้านี้เป็นหน้าแรก ซึ่งเมื่อท่านพร้อมทำแบบทดสอบแล้วสามารถกดปุ่ม </a:t>
            </a:r>
            <a:r>
              <a:rPr lang="en-US" dirty="0"/>
              <a:t>“Start” </a:t>
            </a:r>
            <a:r>
              <a:rPr lang="th-TH" dirty="0"/>
              <a:t>เพื่อเข้าไปทำแบบทดสอบได้เลย</a:t>
            </a:r>
            <a:endParaRPr dirty="0"/>
          </a:p>
        </p:txBody>
      </p:sp>
      <p:sp>
        <p:nvSpPr>
          <p:cNvPr id="4536" name="Google Shape;4536;p106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7" name="Google Shape;4537;p106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106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9" name="Google Shape;4539;p106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0" name="Google Shape;4540;p106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97;p105">
            <a:extLst>
              <a:ext uri="{FF2B5EF4-FFF2-40B4-BE49-F238E27FC236}">
                <a16:creationId xmlns:a16="http://schemas.microsoft.com/office/drawing/2014/main" id="{B9C54A3C-C3F1-0535-ED8E-22295848FC98}"/>
              </a:ext>
            </a:extLst>
          </p:cNvPr>
          <p:cNvSpPr/>
          <p:nvPr/>
        </p:nvSpPr>
        <p:spPr>
          <a:xfrm>
            <a:off x="4722019" y="226861"/>
            <a:ext cx="4169502" cy="40138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E14A5-6FC1-D453-8F93-5183EFEB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296" y="472270"/>
            <a:ext cx="3432773" cy="348273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106"/>
          <p:cNvSpPr txBox="1">
            <a:spLocks noGrp="1"/>
          </p:cNvSpPr>
          <p:nvPr>
            <p:ph type="title"/>
          </p:nvPr>
        </p:nvSpPr>
        <p:spPr>
          <a:xfrm>
            <a:off x="707507" y="1449989"/>
            <a:ext cx="2708700" cy="89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Output</a:t>
            </a:r>
            <a:endParaRPr dirty="0"/>
          </a:p>
        </p:txBody>
      </p:sp>
      <p:sp>
        <p:nvSpPr>
          <p:cNvPr id="4527" name="Google Shape;4527;p106"/>
          <p:cNvSpPr txBox="1">
            <a:spLocks noGrp="1"/>
          </p:cNvSpPr>
          <p:nvPr>
            <p:ph type="subTitle" idx="1"/>
          </p:nvPr>
        </p:nvSpPr>
        <p:spPr>
          <a:xfrm>
            <a:off x="698448" y="1990558"/>
            <a:ext cx="3637533" cy="2752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เมื่อกดเข้าปุ่ม </a:t>
            </a:r>
            <a:r>
              <a:rPr lang="en-US" dirty="0"/>
              <a:t>“ Start “ </a:t>
            </a:r>
            <a:r>
              <a:rPr lang="th-TH" dirty="0"/>
              <a:t>ก็จะมาเจอกับ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คำถามแรกที่เขียนว่า </a:t>
            </a:r>
            <a:r>
              <a:rPr lang="en-US" dirty="0"/>
              <a:t>Question 1 </a:t>
            </a:r>
            <a:r>
              <a:rPr lang="th-TH" dirty="0"/>
              <a:t>ท่านสามารถเลือกกดช้อยที่ท่านคิดว่าถูกที่สุดได้เลย เมื่อท่านกดคำตอบที่ท่านเลือกแล้วตัวโปรแกรมจะเฉลยว่าคำตอบไหนที่ถูก ซึ่งคำตอบที่ถูก จะมีตัวอักษร </a:t>
            </a:r>
            <a:r>
              <a:rPr lang="th-TH" dirty="0">
                <a:solidFill>
                  <a:schemeClr val="bg2"/>
                </a:solidFill>
              </a:rPr>
              <a:t>สีเขียว </a:t>
            </a:r>
            <a:r>
              <a:rPr lang="th-TH" dirty="0"/>
              <a:t>ส่วนคำตอบที่ผิดจะขึ้นเป็นตัวหนังสือ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rgbClr val="FF0000"/>
                </a:solidFill>
              </a:rPr>
              <a:t>สีแดง </a:t>
            </a:r>
            <a:r>
              <a:rPr lang="th-TH" dirty="0"/>
              <a:t>เมื่อเสร็จสิ้นข้อแรกแล้วจะมีดีเลย์ </a:t>
            </a:r>
            <a:r>
              <a:rPr lang="en-US" dirty="0"/>
              <a:t>10 </a:t>
            </a:r>
            <a:r>
              <a:rPr lang="th-TH" dirty="0"/>
              <a:t>วินาทีก่อนที่จะไปทำข้อถัดไปได้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Google Shape;4497;p105">
            <a:extLst>
              <a:ext uri="{FF2B5EF4-FFF2-40B4-BE49-F238E27FC236}">
                <a16:creationId xmlns:a16="http://schemas.microsoft.com/office/drawing/2014/main" id="{B9C54A3C-C3F1-0535-ED8E-22295848FC98}"/>
              </a:ext>
            </a:extLst>
          </p:cNvPr>
          <p:cNvSpPr/>
          <p:nvPr/>
        </p:nvSpPr>
        <p:spPr>
          <a:xfrm>
            <a:off x="4336257" y="357188"/>
            <a:ext cx="2050256" cy="1987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562BC-B6E1-5BD3-72B7-E3AD425F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22" y="473001"/>
            <a:ext cx="1753300" cy="17560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Google Shape;4497;p105">
            <a:extLst>
              <a:ext uri="{FF2B5EF4-FFF2-40B4-BE49-F238E27FC236}">
                <a16:creationId xmlns:a16="http://schemas.microsoft.com/office/drawing/2014/main" id="{462965BB-7438-2806-29F7-3E0AC4610DAF}"/>
              </a:ext>
            </a:extLst>
          </p:cNvPr>
          <p:cNvSpPr/>
          <p:nvPr/>
        </p:nvSpPr>
        <p:spPr>
          <a:xfrm>
            <a:off x="6549278" y="357187"/>
            <a:ext cx="2050256" cy="1987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497;p105">
            <a:extLst>
              <a:ext uri="{FF2B5EF4-FFF2-40B4-BE49-F238E27FC236}">
                <a16:creationId xmlns:a16="http://schemas.microsoft.com/office/drawing/2014/main" id="{1B9A8449-3134-90AA-B3BA-5E7A246D71C6}"/>
              </a:ext>
            </a:extLst>
          </p:cNvPr>
          <p:cNvSpPr/>
          <p:nvPr/>
        </p:nvSpPr>
        <p:spPr>
          <a:xfrm>
            <a:off x="4350544" y="2537545"/>
            <a:ext cx="2050256" cy="1987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97;p105">
            <a:extLst>
              <a:ext uri="{FF2B5EF4-FFF2-40B4-BE49-F238E27FC236}">
                <a16:creationId xmlns:a16="http://schemas.microsoft.com/office/drawing/2014/main" id="{A44601A4-FA14-DB33-C6C3-F890F8B21D30}"/>
              </a:ext>
            </a:extLst>
          </p:cNvPr>
          <p:cNvSpPr/>
          <p:nvPr/>
        </p:nvSpPr>
        <p:spPr>
          <a:xfrm>
            <a:off x="6549278" y="2537545"/>
            <a:ext cx="2050256" cy="1987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7A56A-3021-85A8-AE06-7A03DAA82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97" y="473001"/>
            <a:ext cx="1744996" cy="17560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8C083-080C-416D-CBF1-FB47EC42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031" y="2653358"/>
            <a:ext cx="1742291" cy="17560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01DE4-0446-2236-41AF-2383DE8A7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60" y="2653358"/>
            <a:ext cx="1742292" cy="176718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560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0" y="123228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Youtube</a:t>
            </a:r>
            <a:endParaRPr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674044" y="209729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7063257" y="145536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>
            <a:cxnSpLocks/>
          </p:cNvCxnSpPr>
          <p:nvPr/>
        </p:nvCxnSpPr>
        <p:spPr>
          <a:xfrm>
            <a:off x="1974995" y="1936856"/>
            <a:ext cx="48972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09AE8BE7-D247-FD96-4E2C-BEF2420F0BC3}"/>
              </a:ext>
            </a:extLst>
          </p:cNvPr>
          <p:cNvSpPr txBox="1">
            <a:spLocks/>
          </p:cNvSpPr>
          <p:nvPr/>
        </p:nvSpPr>
        <p:spPr>
          <a:xfrm>
            <a:off x="-153475" y="2847232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drich"/>
              <a:buNone/>
              <a:defRPr sz="36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cxnSp>
        <p:nvCxnSpPr>
          <p:cNvPr id="5" name="Google Shape;2774;p64">
            <a:extLst>
              <a:ext uri="{FF2B5EF4-FFF2-40B4-BE49-F238E27FC236}">
                <a16:creationId xmlns:a16="http://schemas.microsoft.com/office/drawing/2014/main" id="{FA92D8C8-95F1-9BF3-A283-9D3E70809FEF}"/>
              </a:ext>
            </a:extLst>
          </p:cNvPr>
          <p:cNvCxnSpPr>
            <a:cxnSpLocks/>
          </p:cNvCxnSpPr>
          <p:nvPr/>
        </p:nvCxnSpPr>
        <p:spPr>
          <a:xfrm>
            <a:off x="2037628" y="3545279"/>
            <a:ext cx="489729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15AF07C5-3A60-1F5C-DC2C-51018F46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41" y="616881"/>
            <a:ext cx="2366390" cy="1843777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197A3D86-E508-FC09-CDB2-E3A76EB50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74" y="2346243"/>
            <a:ext cx="2366390" cy="18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273567" y="19437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Diagrams</a:t>
            </a:r>
            <a:endParaRPr dirty="0"/>
          </a:p>
        </p:txBody>
      </p:sp>
      <p:grpSp>
        <p:nvGrpSpPr>
          <p:cNvPr id="2604" name="Google Shape;2604;p59"/>
          <p:cNvGrpSpPr/>
          <p:nvPr/>
        </p:nvGrpSpPr>
        <p:grpSpPr>
          <a:xfrm>
            <a:off x="7889954" y="-2163550"/>
            <a:ext cx="4000413" cy="3175881"/>
            <a:chOff x="5207925" y="-1994879"/>
            <a:chExt cx="4000413" cy="3175881"/>
          </a:xfrm>
        </p:grpSpPr>
        <p:sp>
          <p:nvSpPr>
            <p:cNvPr id="2605" name="Google Shape;2605;p5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F6E7E1-E87C-E911-A9B3-CA63B96A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77" y="727667"/>
            <a:ext cx="6110364" cy="408754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61"/>
          <p:cNvSpPr txBox="1">
            <a:spLocks noGrp="1"/>
          </p:cNvSpPr>
          <p:nvPr>
            <p:ph type="title" idx="17"/>
          </p:nvPr>
        </p:nvSpPr>
        <p:spPr>
          <a:xfrm>
            <a:off x="715500" y="145536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  <a:endParaRPr dirty="0"/>
          </a:p>
        </p:txBody>
      </p:sp>
      <p:grpSp>
        <p:nvGrpSpPr>
          <p:cNvPr id="2668" name="Google Shape;2668;p61"/>
          <p:cNvGrpSpPr/>
          <p:nvPr/>
        </p:nvGrpSpPr>
        <p:grpSpPr>
          <a:xfrm>
            <a:off x="7635233" y="3899371"/>
            <a:ext cx="793256" cy="182899"/>
            <a:chOff x="2685575" y="2835950"/>
            <a:chExt cx="433000" cy="99825"/>
          </a:xfrm>
        </p:grpSpPr>
        <p:sp>
          <p:nvSpPr>
            <p:cNvPr id="2669" name="Google Shape;2669;p6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61"/>
          <p:cNvSpPr/>
          <p:nvPr/>
        </p:nvSpPr>
        <p:spPr>
          <a:xfrm>
            <a:off x="7619147" y="19184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5" name="Google Shape;26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427" y="-13584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6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6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61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8BE3B-8B8E-DB2B-1130-374B8DF5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027" y="598631"/>
            <a:ext cx="4200525" cy="44563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625447" y="189440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Title.java</a:t>
            </a:r>
            <a:endParaRPr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674044" y="209729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7063257" y="145536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288519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1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1736799" y="1087766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Title.java</a:t>
            </a:r>
            <a:endParaRPr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1441235" y="1798345"/>
            <a:ext cx="3987129" cy="192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h-TH" dirty="0"/>
              <a:t>เริ่มจาก </a:t>
            </a:r>
            <a:r>
              <a:rPr lang="en-US" dirty="0"/>
              <a:t>Import </a:t>
            </a:r>
            <a:r>
              <a:rPr lang="en-US" dirty="0" err="1"/>
              <a:t>java.awt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Import </a:t>
            </a:r>
            <a:r>
              <a:rPr lang="en-US" dirty="0" err="1"/>
              <a:t>java.awt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Import </a:t>
            </a:r>
            <a:r>
              <a:rPr lang="en-US" dirty="0" err="1"/>
              <a:t>javax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F0A10-E8BA-A37A-B198-2FBC0BFA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41" y="484414"/>
            <a:ext cx="4252159" cy="41746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866605" y="1064822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Title.java</a:t>
            </a:r>
            <a:endParaRPr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200023" y="1479386"/>
            <a:ext cx="5257801" cy="2449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err="1"/>
              <a:t>JButton</a:t>
            </a:r>
            <a:r>
              <a:rPr lang="en-US" dirty="0"/>
              <a:t> </a:t>
            </a:r>
            <a:r>
              <a:rPr lang="th-TH" dirty="0"/>
              <a:t>ชื่อ "</a:t>
            </a:r>
            <a:r>
              <a:rPr lang="en-US" dirty="0" err="1"/>
              <a:t>mybutton</a:t>
            </a:r>
            <a:r>
              <a:rPr lang="en-US" dirty="0"/>
              <a:t>" </a:t>
            </a:r>
            <a:r>
              <a:rPr lang="th-TH" dirty="0"/>
              <a:t>พร้อมข้อความ "</a:t>
            </a:r>
            <a:r>
              <a:rPr lang="en-US" dirty="0"/>
              <a:t>Start“</a:t>
            </a:r>
          </a:p>
          <a:p>
            <a:pPr marL="285750" lvl="0" indent="-285750">
              <a:buFontTx/>
              <a:buChar char="-"/>
            </a:pPr>
            <a:r>
              <a:rPr lang="th-TH" dirty="0"/>
              <a:t>สร้าง </a:t>
            </a:r>
            <a:r>
              <a:rPr lang="en-US" dirty="0" err="1"/>
              <a:t>ImageIcon</a:t>
            </a:r>
            <a:r>
              <a:rPr lang="en-US" dirty="0"/>
              <a:t> "ball" </a:t>
            </a:r>
            <a:r>
              <a:rPr lang="th-TH" dirty="0"/>
              <a:t>และวัตถุ </a:t>
            </a:r>
            <a:r>
              <a:rPr lang="en-US" dirty="0" err="1"/>
              <a:t>JLabel</a:t>
            </a:r>
            <a:r>
              <a:rPr lang="en-US" dirty="0"/>
              <a:t> "label1“</a:t>
            </a:r>
          </a:p>
          <a:p>
            <a:pPr marL="285750" lvl="0" indent="-285750">
              <a:buFontTx/>
              <a:buChar char="-"/>
            </a:pPr>
            <a:r>
              <a:rPr lang="th-TH" dirty="0"/>
              <a:t>กำหนดข้อความ การจัดตำแหน่ง แบบอักษร และไอคอนของ "</a:t>
            </a:r>
            <a:r>
              <a:rPr lang="en-US" dirty="0"/>
              <a:t>label1“</a:t>
            </a:r>
          </a:p>
          <a:p>
            <a:pPr marL="285750" lvl="0" indent="-285750">
              <a:buFontTx/>
              <a:buChar char="-"/>
            </a:pPr>
            <a:r>
              <a:rPr lang="en-US" dirty="0" err="1"/>
              <a:t>JFrame</a:t>
            </a:r>
            <a:r>
              <a:rPr lang="th-TH" dirty="0"/>
              <a:t> เซ็ตตั้งค่าคุณสมบัติ รวมถึงชื่อของมัน การดำเนินการปิดเริ่มต้น ขนาด </a:t>
            </a:r>
          </a:p>
          <a:p>
            <a:pPr marL="285750" lvl="0" indent="-285750">
              <a:buFontTx/>
              <a:buChar char="-"/>
            </a:pPr>
            <a:r>
              <a:rPr lang="th-TH" dirty="0"/>
              <a:t>เพิ่ม "</a:t>
            </a:r>
            <a:r>
              <a:rPr lang="en-US" dirty="0" err="1"/>
              <a:t>mybutton</a:t>
            </a:r>
            <a:r>
              <a:rPr lang="en-US" dirty="0"/>
              <a:t>" </a:t>
            </a:r>
            <a:r>
              <a:rPr lang="th-TH" dirty="0"/>
              <a:t>และ "</a:t>
            </a:r>
            <a:r>
              <a:rPr lang="en-US" dirty="0"/>
              <a:t>label1" </a:t>
            </a:r>
            <a:r>
              <a:rPr lang="th-TH" dirty="0"/>
              <a:t>ให้กับวัตถุ </a:t>
            </a:r>
            <a:r>
              <a:rPr lang="en-US" dirty="0" err="1"/>
              <a:t>JFrame</a:t>
            </a:r>
            <a:r>
              <a:rPr lang="en-US" dirty="0"/>
              <a:t> </a:t>
            </a:r>
            <a:r>
              <a:rPr lang="th-TH" dirty="0"/>
              <a:t> อินเทอร</a:t>
            </a:r>
            <a:r>
              <a:rPr lang="th-TH" dirty="0" err="1"/>
              <a:t>์เฟซ</a:t>
            </a:r>
            <a:r>
              <a:rPr lang="th-TH" dirty="0"/>
              <a:t> </a:t>
            </a:r>
          </a:p>
          <a:p>
            <a:pPr marL="0" lvl="0" indent="0"/>
            <a:r>
              <a:rPr lang="en-US" dirty="0"/>
              <a:t>-   </a:t>
            </a:r>
            <a:r>
              <a:rPr lang="th-TH" dirty="0"/>
              <a:t>  โค้ดนี้สร้าง </a:t>
            </a:r>
            <a:r>
              <a:rPr lang="en-US" dirty="0"/>
              <a:t>GUI </a:t>
            </a:r>
            <a:r>
              <a:rPr lang="th-TH" dirty="0"/>
              <a:t>ปุ่มและป้ายกำกับ เพื่อใช้เป็นจุดเริ่มต้นสำหรับ             เกม </a:t>
            </a:r>
            <a:r>
              <a:rPr lang="en-US" dirty="0"/>
              <a:t>Football Quiz</a:t>
            </a:r>
            <a:endParaRPr lang="th-TH" dirty="0"/>
          </a:p>
          <a:p>
            <a:pPr marL="0" lvl="0" indent="0"/>
            <a:r>
              <a:rPr lang="th-TH" dirty="0"/>
              <a:t>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0556D-851B-D5BF-A077-6B5C1959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56" y="688213"/>
            <a:ext cx="3893344" cy="37670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668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xfrm>
            <a:off x="784010" y="995913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Title.java</a:t>
            </a:r>
            <a:endParaRPr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221456" y="1561546"/>
            <a:ext cx="3958554" cy="2020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"fb.png" </a:t>
            </a:r>
            <a:r>
              <a:rPr lang="th-TH" dirty="0"/>
              <a:t>เป็น </a:t>
            </a:r>
            <a:r>
              <a:rPr lang="en-US" dirty="0" err="1"/>
              <a:t>ImageIcon</a:t>
            </a:r>
            <a:r>
              <a:rPr lang="en-US" dirty="0"/>
              <a:t> </a:t>
            </a:r>
            <a:r>
              <a:rPr lang="th-TH" dirty="0"/>
              <a:t>สร้าง </a:t>
            </a:r>
            <a:r>
              <a:rPr lang="en-US" dirty="0" err="1"/>
              <a:t>JLabel</a:t>
            </a:r>
            <a:r>
              <a:rPr lang="en-US" dirty="0"/>
              <a:t> </a:t>
            </a:r>
            <a:r>
              <a:rPr lang="th-TH" dirty="0"/>
              <a:t>ที่มี </a:t>
            </a:r>
            <a:r>
              <a:rPr lang="en-US" dirty="0" err="1"/>
              <a:t>ImageIcon</a:t>
            </a:r>
            <a:r>
              <a:rPr lang="en-US" dirty="0"/>
              <a:t> </a:t>
            </a:r>
            <a:r>
              <a:rPr lang="th-TH" dirty="0"/>
              <a:t>นั้น และเพิ่มลงใน </a:t>
            </a:r>
            <a:r>
              <a:rPr lang="en-US" dirty="0" err="1"/>
              <a:t>JFrame</a:t>
            </a:r>
            <a:endParaRPr lang="en-US" dirty="0"/>
          </a:p>
          <a:p>
            <a:pPr marL="0" lvl="0" indent="0"/>
            <a:r>
              <a:rPr lang="th-TH" dirty="0"/>
              <a:t>ใช้เมธอด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th-TH" dirty="0"/>
              <a:t>จากอินเทอร</a:t>
            </a:r>
            <a:r>
              <a:rPr lang="th-TH" dirty="0" err="1"/>
              <a:t>์เฟซ</a:t>
            </a:r>
            <a:r>
              <a:rPr lang="th-TH" dirty="0"/>
              <a:t> </a:t>
            </a:r>
            <a:r>
              <a:rPr lang="en-US" dirty="0"/>
              <a:t>ActionListener </a:t>
            </a:r>
            <a:r>
              <a:rPr lang="th-TH" dirty="0"/>
              <a:t>ซึ่งถูกเรียกเมื่อเหตุการณ์การกระทำเกิดขึ้น (ในกรณีนี้ เมื่อคลิกปุ่ม </a:t>
            </a:r>
            <a:r>
              <a:rPr lang="en-US" dirty="0" err="1"/>
              <a:t>mybutton</a:t>
            </a:r>
            <a:r>
              <a:rPr lang="en-US" dirty="0"/>
              <a:t>(“Start”)) </a:t>
            </a:r>
            <a:r>
              <a:rPr lang="th-TH" dirty="0"/>
              <a:t>จะไปสู่คลาส </a:t>
            </a:r>
            <a:r>
              <a:rPr lang="en-US" dirty="0"/>
              <a:t>Quiz.java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33338-50E8-6A9B-B2A8-044394F7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06255"/>
            <a:ext cx="4724400" cy="39309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041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739074" y="189440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Quiz.java</a:t>
            </a:r>
            <a:endParaRPr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674044" y="209729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7063257" y="145536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7850" y="288519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1013</Words>
  <Application>Microsoft Office PowerPoint</Application>
  <PresentationFormat>On-screen Show (16:9)</PresentationFormat>
  <Paragraphs>103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Aldrich</vt:lpstr>
      <vt:lpstr>Arial</vt:lpstr>
      <vt:lpstr>Bai Jamjuree</vt:lpstr>
      <vt:lpstr>Data Science Project Proposal XL by Slidesgo</vt:lpstr>
      <vt:lpstr>Quiz football Project </vt:lpstr>
      <vt:lpstr>UI outline</vt:lpstr>
      <vt:lpstr>Class Diagrams</vt:lpstr>
      <vt:lpstr>Algorithm</vt:lpstr>
      <vt:lpstr>Title.java</vt:lpstr>
      <vt:lpstr>Title.java</vt:lpstr>
      <vt:lpstr>Title.java</vt:lpstr>
      <vt:lpstr>Title.java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Quiz.java</vt:lpstr>
      <vt:lpstr>Main.java</vt:lpstr>
      <vt:lpstr>Main.java</vt:lpstr>
      <vt:lpstr>Output</vt:lpstr>
      <vt:lpstr>Output</vt:lpstr>
      <vt:lpstr>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II Project</dc:title>
  <dc:creator>11</dc:creator>
  <cp:lastModifiedBy>11</cp:lastModifiedBy>
  <cp:revision>28</cp:revision>
  <dcterms:modified xsi:type="dcterms:W3CDTF">2023-04-04T14:02:17Z</dcterms:modified>
</cp:coreProperties>
</file>